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6" r:id="rId3"/>
    <p:sldId id="263" r:id="rId4"/>
    <p:sldId id="265" r:id="rId5"/>
    <p:sldId id="264" r:id="rId6"/>
    <p:sldId id="270" r:id="rId7"/>
    <p:sldId id="261" r:id="rId8"/>
    <p:sldId id="268" r:id="rId9"/>
    <p:sldId id="269" r:id="rId10"/>
    <p:sldId id="272" r:id="rId11"/>
    <p:sldId id="267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43"/>
  </p:normalViewPr>
  <p:slideViewPr>
    <p:cSldViewPr snapToGrid="0" snapToObjects="1">
      <p:cViewPr varScale="1">
        <p:scale>
          <a:sx n="105" d="100"/>
          <a:sy n="105" d="100"/>
        </p:scale>
        <p:origin x="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B218C-6BDD-364D-968E-43F778127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EFEDAA-65BA-6A4F-B40E-A99678CC1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2C9D0-50DA-CE4F-AD74-938944A29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FA30-DC5C-4546-A771-C210D85FA347}" type="datetimeFigureOut">
              <a:rPr lang="en-US" smtClean="0"/>
              <a:t>8/8/21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514FA-2E78-8546-91D9-498177262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11034-7424-004B-ABD7-135C801B4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011-4EB7-294E-9DD4-4B8163CE3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11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15FF4-4DB0-FD43-984E-C7B237CC3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37794C-1B25-7C4A-AEFB-62BB0CE55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E531F-8763-B648-AB9D-2A7E92CC7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FA30-DC5C-4546-A771-C210D85FA347}" type="datetimeFigureOut">
              <a:rPr lang="en-US" smtClean="0"/>
              <a:t>8/8/21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5271D-7B54-7246-B58E-2C61DC7B3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B7178-1273-2E48-8DE1-3F6584CBA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011-4EB7-294E-9DD4-4B8163CE3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16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3934F2-E689-2146-83AE-064C744E11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F259F3-0763-C847-A294-958F832C5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FAD99-81B3-E04F-909D-1402F718D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FA30-DC5C-4546-A771-C210D85FA347}" type="datetimeFigureOut">
              <a:rPr lang="en-US" smtClean="0"/>
              <a:t>8/8/21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2E571-AFEB-3941-A869-4B3765CCD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E2CFA-0147-714F-957B-0E594FBDB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011-4EB7-294E-9DD4-4B8163CE3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9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0963F-3812-9145-A2A1-35C915D88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67C55-9185-0F4B-9F5A-2CA71D91E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80E5C-B934-AA46-89E5-BFD8EC466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FA30-DC5C-4546-A771-C210D85FA347}" type="datetimeFigureOut">
              <a:rPr lang="en-US" smtClean="0"/>
              <a:t>8/8/21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3B3E1-4C6A-834E-870C-226A474B1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E6B38-17F6-D140-B23E-581B52E93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011-4EB7-294E-9DD4-4B8163CE3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6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01B5-B0A9-D548-9C20-BA367184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96977-053D-C84D-91F0-EE3F575D9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58F3C-2E16-A347-ADC9-413E79C7C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FA30-DC5C-4546-A771-C210D85FA347}" type="datetimeFigureOut">
              <a:rPr lang="en-US" smtClean="0"/>
              <a:t>8/8/21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3CC7E-CF7D-284A-BC59-8D1C6D40D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A6090-2995-914E-B706-06406CBB4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011-4EB7-294E-9DD4-4B8163CE3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3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324E6-49E0-F847-88E5-B251D5478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CE233-50B7-A84E-933A-BD87254F5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4B2E3-64FB-3343-9609-166A2F4A9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6A3C6-B1FB-9246-8CA5-754A5438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FA30-DC5C-4546-A771-C210D85FA347}" type="datetimeFigureOut">
              <a:rPr lang="en-US" smtClean="0"/>
              <a:t>8/8/21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9E568A-39D4-FE49-A9F3-11B83FC6E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56B59-9824-CF46-AD11-3FCE8DAB0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011-4EB7-294E-9DD4-4B8163CE3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7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00BDF-E719-A64E-B9D3-1A85D2E93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62303-23ED-B440-B6DB-9A6AABF38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892039-8326-0044-A13C-886F5FFFF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9EBB48-D002-AC4E-89FC-5C4A63377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2EAA5C-B3E2-C144-B083-1812B1B9DD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8B58A4-F4F5-4B4B-81AD-7673580A2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FA30-DC5C-4546-A771-C210D85FA347}" type="datetimeFigureOut">
              <a:rPr lang="en-US" smtClean="0"/>
              <a:t>8/8/21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7B82A7-E4B7-A348-A8B5-B17287027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EA6893-0307-F646-AF98-1B6514321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011-4EB7-294E-9DD4-4B8163CE3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5D678-9758-2A48-9F97-0326EB313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8B169C-D0A7-364C-BA0A-4F80DA6BA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FA30-DC5C-4546-A771-C210D85FA347}" type="datetimeFigureOut">
              <a:rPr lang="en-US" smtClean="0"/>
              <a:t>8/8/21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DF8F2B-7D0A-CC4E-8494-DB134A751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FDCE72-C01F-CA46-859C-0F54B436E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011-4EB7-294E-9DD4-4B8163CE3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05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FA3319-F913-0241-9F99-E77F0CB5E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FA30-DC5C-4546-A771-C210D85FA347}" type="datetimeFigureOut">
              <a:rPr lang="en-US" smtClean="0"/>
              <a:t>8/8/21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BBF029-C1FE-2449-93FC-D62A27375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EA453-D875-CD47-B364-F2CDBA68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011-4EB7-294E-9DD4-4B8163CE3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9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988D3-D268-1544-B396-BB2D12FDC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98E9F-E218-B144-8204-A3B7CE23D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5B2C9F-88E8-644D-AE64-CE105E289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3E3B8-8A2C-7243-AC5C-89D6D0580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FA30-DC5C-4546-A771-C210D85FA347}" type="datetimeFigureOut">
              <a:rPr lang="en-US" smtClean="0"/>
              <a:t>8/8/21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C3A07-814E-AE40-A393-3163CDB58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180AD1-EB51-724B-9861-25964133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011-4EB7-294E-9DD4-4B8163CE3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43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9528B-1CB9-AE48-B7A2-5AAF496D3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7CF999-E8CF-7743-AC43-59CCAE78A8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A655A4-37E7-1C4E-9138-139D83911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38E6C-40AA-4041-9435-B683A54C3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FA30-DC5C-4546-A771-C210D85FA347}" type="datetimeFigureOut">
              <a:rPr lang="en-US" smtClean="0"/>
              <a:t>8/8/21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06B0A-FA09-824E-943B-E87CCCE60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3921F-DBFB-4E4C-9F6B-842556D54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1011-4EB7-294E-9DD4-4B8163CE3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22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2B8A1A-5437-454E-8D4A-8135B69FF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74D96-ABD8-FB4D-904B-8653A379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BA13-CFD4-3847-9014-0F21AD0D60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4FA30-DC5C-4546-A771-C210D85FA347}" type="datetimeFigureOut">
              <a:rPr lang="en-US" smtClean="0"/>
              <a:t>8/8/21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4A620-F7F6-5A48-AF64-56527B3994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9C225-7BC1-D54E-A549-9B254555D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F1011-4EB7-294E-9DD4-4B8163CE3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6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info@myeyes.ne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647261-2E2B-F243-BBE9-004DDFFA8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7770" y="2131885"/>
            <a:ext cx="5931474" cy="1297115"/>
          </a:xfrm>
        </p:spPr>
        <p:txBody>
          <a:bodyPr anchor="t">
            <a:noAutofit/>
          </a:bodyPr>
          <a:lstStyle/>
          <a:p>
            <a:r>
              <a:rPr lang="en-US" sz="4400" b="1" dirty="0">
                <a:solidFill>
                  <a:srgbClr val="000000"/>
                </a:solidFill>
              </a:rPr>
              <a:t>At Home IOP Monitoring </a:t>
            </a:r>
            <a:br>
              <a:rPr lang="en-US" sz="4400" b="1" dirty="0">
                <a:solidFill>
                  <a:srgbClr val="000000"/>
                </a:solidFill>
              </a:rPr>
            </a:br>
            <a:r>
              <a:rPr lang="en-US" sz="4400" b="1" dirty="0">
                <a:solidFill>
                  <a:srgbClr val="000000"/>
                </a:solidFill>
              </a:rPr>
              <a:t>iCare Home</a:t>
            </a:r>
            <a:br>
              <a:rPr lang="en-US" sz="4400" b="1" dirty="0">
                <a:solidFill>
                  <a:srgbClr val="000000"/>
                </a:solidFill>
              </a:rPr>
            </a:br>
            <a:br>
              <a:rPr lang="en-US" sz="3600" dirty="0">
                <a:solidFill>
                  <a:srgbClr val="000000"/>
                </a:solidFill>
              </a:rPr>
            </a:br>
            <a:r>
              <a:rPr lang="en-US" sz="3600" dirty="0">
                <a:solidFill>
                  <a:srgbClr val="000000"/>
                </a:solidFill>
              </a:rPr>
              <a:t>March 9, 2021</a:t>
            </a:r>
            <a:br>
              <a:rPr lang="en-US" sz="3600" dirty="0">
                <a:solidFill>
                  <a:srgbClr val="000000"/>
                </a:solidFill>
              </a:rPr>
            </a:b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74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5" name="Picture 1" descr="page1image293071408">
            <a:extLst>
              <a:ext uri="{FF2B5EF4-FFF2-40B4-BE49-F238E27FC236}">
                <a16:creationId xmlns:a16="http://schemas.microsoft.com/office/drawing/2014/main" id="{D7E161BF-F398-2F44-B7F4-790CAD8A0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470" y="2710975"/>
            <a:ext cx="4141760" cy="2350449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laucome Foundation's Logo">
            <a:extLst>
              <a:ext uri="{FF2B5EF4-FFF2-40B4-BE49-F238E27FC236}">
                <a16:creationId xmlns:a16="http://schemas.microsoft.com/office/drawing/2014/main" id="{527F5655-B94E-174D-93A6-45CFE23E6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246" y="5072061"/>
            <a:ext cx="3606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1image294828160">
            <a:extLst>
              <a:ext uri="{FF2B5EF4-FFF2-40B4-BE49-F238E27FC236}">
                <a16:creationId xmlns:a16="http://schemas.microsoft.com/office/drawing/2014/main" id="{C4CA3542-C4BB-184A-A40D-51B4E5E50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4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1image294828160">
            <a:extLst>
              <a:ext uri="{FF2B5EF4-FFF2-40B4-BE49-F238E27FC236}">
                <a16:creationId xmlns:a16="http://schemas.microsoft.com/office/drawing/2014/main" id="{3CFE0ED9-5CDD-D649-9C6D-A9456DE95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4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557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922EDB-0985-6A4B-AB63-DC3735C0B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Telemedicine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42C83-2582-104A-BB5B-20CE48970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3647" y="-10555"/>
            <a:ext cx="5319511" cy="5546047"/>
          </a:xfrm>
        </p:spPr>
        <p:txBody>
          <a:bodyPr anchor="ctr">
            <a:noAutofit/>
          </a:bodyPr>
          <a:lstStyle/>
          <a:p>
            <a:pPr lvl="1"/>
            <a:r>
              <a:rPr lang="en-US" sz="2800" dirty="0"/>
              <a:t>Usefulness of iCare Home in</a:t>
            </a:r>
            <a:br>
              <a:rPr lang="en-US" sz="2800" dirty="0"/>
            </a:br>
            <a:r>
              <a:rPr lang="en-US" sz="2800" dirty="0"/>
              <a:t>Telemedicine Workflow to</a:t>
            </a:r>
            <a:br>
              <a:rPr lang="en-US" sz="2800" dirty="0"/>
            </a:br>
            <a:r>
              <a:rPr lang="en-US" sz="2800" dirty="0"/>
              <a:t>Detect Real-World Intraocular</a:t>
            </a:r>
            <a:br>
              <a:rPr lang="en-US" sz="2800" dirty="0"/>
            </a:br>
            <a:r>
              <a:rPr lang="en-US" sz="2800" dirty="0"/>
              <a:t>Pressure Response to Glaucoma Medication Change</a:t>
            </a:r>
          </a:p>
          <a:p>
            <a:pPr lvl="2"/>
            <a:r>
              <a:rPr lang="en-US" sz="2400" dirty="0"/>
              <a:t>Response to Surgery or Laser 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Covid inability to </a:t>
            </a:r>
          </a:p>
          <a:p>
            <a:pPr marL="457200" lvl="1" indent="0">
              <a:buNone/>
            </a:pPr>
            <a:r>
              <a:rPr lang="en-US" sz="2800" dirty="0"/>
              <a:t>	get to the office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4D34A60-80A2-5947-852D-129CEBFA0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020" y="4420776"/>
            <a:ext cx="3615776" cy="205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age1image296810048">
            <a:extLst>
              <a:ext uri="{FF2B5EF4-FFF2-40B4-BE49-F238E27FC236}">
                <a16:creationId xmlns:a16="http://schemas.microsoft.com/office/drawing/2014/main" id="{6236BA0C-6FB3-4E4A-9ABF-3F2EAE93E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452" y="3974352"/>
            <a:ext cx="2891826" cy="255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508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922EDB-0985-6A4B-AB63-DC3735C0B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6"/>
            <a:ext cx="3201366" cy="2713558"/>
          </a:xfrm>
        </p:spPr>
        <p:txBody>
          <a:bodyPr anchor="b">
            <a:normAutofit/>
          </a:bodyPr>
          <a:lstStyle/>
          <a:p>
            <a:pPr algn="r"/>
            <a:r>
              <a:rPr lang="en-US" sz="3100" dirty="0" err="1">
                <a:solidFill>
                  <a:srgbClr val="FFFFFF"/>
                </a:solidFill>
              </a:rPr>
              <a:t>MyEYES</a:t>
            </a:r>
            <a:r>
              <a:rPr lang="en-US" sz="3100" err="1">
                <a:solidFill>
                  <a:srgbClr val="FFFFFF"/>
                </a:solidFill>
              </a:rPr>
              <a:t>.</a:t>
            </a:r>
            <a:r>
              <a:rPr lang="en-US" sz="3100">
                <a:solidFill>
                  <a:srgbClr val="FFFFFF"/>
                </a:solidFill>
              </a:rPr>
              <a:t>net </a:t>
            </a:r>
            <a:br>
              <a:rPr lang="en-US" sz="3100">
                <a:solidFill>
                  <a:srgbClr val="FFFFFF"/>
                </a:solidFill>
              </a:rPr>
            </a:br>
            <a:r>
              <a:rPr lang="en-US" sz="3100">
                <a:solidFill>
                  <a:srgbClr val="FFFFFF"/>
                </a:solidFill>
              </a:rPr>
              <a:t>all </a:t>
            </a:r>
            <a:r>
              <a:rPr lang="en-US" sz="3100" dirty="0">
                <a:solidFill>
                  <a:srgbClr val="FFFFFF"/>
                </a:solidFill>
              </a:rPr>
              <a:t>the necessary information on </a:t>
            </a:r>
            <a:r>
              <a:rPr lang="en-US" sz="3100">
                <a:solidFill>
                  <a:srgbClr val="FFFFFF"/>
                </a:solidFill>
              </a:rPr>
              <a:t>the website </a:t>
            </a:r>
            <a:br>
              <a:rPr lang="en-US" sz="3100" dirty="0">
                <a:solidFill>
                  <a:srgbClr val="FFFFFF"/>
                </a:solidFill>
              </a:rPr>
            </a:b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 err="1">
                <a:solidFill>
                  <a:srgbClr val="FFFFFF"/>
                </a:solidFill>
              </a:rPr>
              <a:t>info@myeyes.net</a:t>
            </a:r>
            <a:endParaRPr lang="en-US" sz="31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42C83-2582-104A-BB5B-20CE48970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6048173" cy="5546047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Rental service for the iCare Home, shipped directly to the patient </a:t>
            </a:r>
          </a:p>
          <a:p>
            <a:pPr lvl="1"/>
            <a:r>
              <a:rPr lang="en-US" sz="2800" dirty="0"/>
              <a:t>A prescription emailed from the doctor to </a:t>
            </a:r>
            <a:r>
              <a:rPr lang="en-US" sz="2800" dirty="0">
                <a:hlinkClick r:id="rId2"/>
              </a:rPr>
              <a:t>info@myeyes.net</a:t>
            </a:r>
            <a:endParaRPr lang="en-US" sz="2800" dirty="0"/>
          </a:p>
          <a:p>
            <a:pPr lvl="2"/>
            <a:r>
              <a:rPr lang="en-US" sz="2400" dirty="0"/>
              <a:t>Upload easily on the website</a:t>
            </a:r>
          </a:p>
          <a:p>
            <a:pPr lvl="1"/>
            <a:r>
              <a:rPr lang="en-US" sz="2800" dirty="0"/>
              <a:t>iCare device shipped directly to the patient nationwide – 2-3 days</a:t>
            </a:r>
          </a:p>
          <a:p>
            <a:pPr lvl="1"/>
            <a:r>
              <a:rPr lang="en-US" sz="2800" dirty="0"/>
              <a:t>Real time information – raw data, graphs and average readings</a:t>
            </a:r>
          </a:p>
          <a:p>
            <a:pPr lvl="2"/>
            <a:r>
              <a:rPr lang="en-US" sz="2400" dirty="0"/>
              <a:t>Available to the MD &amp; patient</a:t>
            </a:r>
          </a:p>
          <a:p>
            <a:pPr lvl="1"/>
            <a:r>
              <a:rPr lang="en-US" sz="2800" dirty="0"/>
              <a:t>Ease of use and real time support </a:t>
            </a:r>
          </a:p>
          <a:p>
            <a:pPr lvl="1"/>
            <a:r>
              <a:rPr lang="en-US" sz="2800" dirty="0"/>
              <a:t>No cost to the referring doctors</a:t>
            </a:r>
          </a:p>
          <a:p>
            <a:pPr lvl="1"/>
            <a:r>
              <a:rPr lang="en-US" sz="2800" dirty="0"/>
              <a:t>First week $250, $150 weekly thereafter. </a:t>
            </a:r>
          </a:p>
          <a:p>
            <a:pPr lvl="2"/>
            <a:r>
              <a:rPr lang="en-US" sz="2400" dirty="0"/>
              <a:t>HSA/flex spending as home device monitoring and a diagnosis</a:t>
            </a:r>
          </a:p>
          <a:p>
            <a:endParaRPr lang="en-US" dirty="0"/>
          </a:p>
          <a:p>
            <a:pPr lvl="1"/>
            <a:endParaRPr lang="en-US" sz="11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4D34A60-80A2-5947-852D-129CEBFA0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020" y="4345873"/>
            <a:ext cx="3615776" cy="205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747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DD3896-A64B-AC4B-86F2-7B6D96824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2384945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Our Ask!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24586-8F0F-2F4B-A9A8-2506E9ED0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946392"/>
          </a:xfrm>
        </p:spPr>
        <p:txBody>
          <a:bodyPr anchor="ctr">
            <a:normAutofit/>
          </a:bodyPr>
          <a:lstStyle/>
          <a:p>
            <a:r>
              <a:rPr lang="en-US" sz="3600" dirty="0"/>
              <a:t>We need help developing:</a:t>
            </a:r>
          </a:p>
          <a:p>
            <a:pPr lvl="1"/>
            <a:r>
              <a:rPr lang="en-US" sz="3200" dirty="0"/>
              <a:t>The digital/social media marketing </a:t>
            </a:r>
          </a:p>
          <a:p>
            <a:pPr lvl="1"/>
            <a:r>
              <a:rPr lang="en-US" sz="3200" dirty="0"/>
              <a:t>The DTC marketing (patients =customers)</a:t>
            </a:r>
          </a:p>
          <a:p>
            <a:r>
              <a:rPr lang="en-US" sz="3600" dirty="0"/>
              <a:t>We have an outreach to the MDs who are the enablers</a:t>
            </a:r>
          </a:p>
          <a:p>
            <a:pPr lvl="1"/>
            <a:r>
              <a:rPr lang="en-US" sz="3200" dirty="0"/>
              <a:t>Could use help getting access to the primary care and the ODs</a:t>
            </a:r>
          </a:p>
          <a:p>
            <a:pPr lvl="1"/>
            <a:r>
              <a:rPr lang="en-US" sz="3200" dirty="0"/>
              <a:t>Understanding the COCA</a:t>
            </a:r>
          </a:p>
          <a:p>
            <a:r>
              <a:rPr lang="en-US" sz="3600" dirty="0"/>
              <a:t>Who are our customers and how do </a:t>
            </a:r>
            <a:r>
              <a:rPr lang="en-US" sz="3600"/>
              <a:t>we market to them?</a:t>
            </a:r>
            <a:endParaRPr lang="en-US" sz="3600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7313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6"/>
            <a:ext cx="7201941" cy="2241951"/>
          </a:xfrm>
          <a:prstGeom prst="rect">
            <a:avLst/>
          </a:prstGeom>
          <a:solidFill>
            <a:srgbClr val="476A9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C56211-308D-BB47-A604-F96025F7B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6586812" cy="1682496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Why we started MyEyes </a:t>
            </a:r>
          </a:p>
        </p:txBody>
      </p:sp>
      <p:pic>
        <p:nvPicPr>
          <p:cNvPr id="11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DD6305C0-29F2-0A43-BE0B-1B884F0123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" r="9108" b="-1"/>
          <a:stretch/>
        </p:blipFill>
        <p:spPr bwMode="auto">
          <a:xfrm>
            <a:off x="466343" y="2862599"/>
            <a:ext cx="5153415" cy="353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8243" y="2862599"/>
            <a:ext cx="1880041" cy="1693147"/>
          </a:xfrm>
          <a:prstGeom prst="rect">
            <a:avLst/>
          </a:prstGeom>
          <a:solidFill>
            <a:srgbClr val="0DC4DC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9098" y="4731653"/>
            <a:ext cx="1879186" cy="1667425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1"/>
            <a:ext cx="3887324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0E927-981C-7748-890D-1990E9B38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269" y="795548"/>
            <a:ext cx="3317031" cy="5275603"/>
          </a:xfrm>
        </p:spPr>
        <p:txBody>
          <a:bodyPr anchor="ctr">
            <a:normAutofit fontScale="55000" lnSpcReduction="20000"/>
          </a:bodyPr>
          <a:lstStyle/>
          <a:p>
            <a:pPr marL="0" indent="0">
              <a:buNone/>
            </a:pPr>
            <a:endParaRPr lang="en-US" sz="5100" dirty="0"/>
          </a:p>
          <a:p>
            <a:pPr marL="0" indent="0">
              <a:buNone/>
            </a:pPr>
            <a:r>
              <a:rPr lang="en-US" sz="5100" dirty="0" err="1"/>
              <a:t>MyEYES</a:t>
            </a:r>
            <a:r>
              <a:rPr lang="en-US" sz="5100" dirty="0"/>
              <a:t> is dedicated to helping you better manage your Glaucoma with access to the personal tonometer, iCare HOME. 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Cofounders</a:t>
            </a:r>
          </a:p>
          <a:p>
            <a:r>
              <a:rPr lang="en-US" sz="3600" dirty="0"/>
              <a:t>Paul Margolis </a:t>
            </a:r>
          </a:p>
          <a:p>
            <a:r>
              <a:rPr lang="en-US" sz="3600" dirty="0"/>
              <a:t>Barbara Wirostko MD FARVO</a:t>
            </a:r>
          </a:p>
          <a:p>
            <a:endParaRPr lang="en-US" sz="36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097" name="Picture 1" descr="page1image296809840">
            <a:extLst>
              <a:ext uri="{FF2B5EF4-FFF2-40B4-BE49-F238E27FC236}">
                <a16:creationId xmlns:a16="http://schemas.microsoft.com/office/drawing/2014/main" id="{5B1D6360-E94A-2946-8E6F-2F1B2233E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721" y="4673805"/>
            <a:ext cx="2006600" cy="173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person, smiling, blue&#10;&#10;Description automatically generated">
            <a:extLst>
              <a:ext uri="{FF2B5EF4-FFF2-40B4-BE49-F238E27FC236}">
                <a16:creationId xmlns:a16="http://schemas.microsoft.com/office/drawing/2014/main" id="{7CB346EA-1068-3142-B300-776048124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7015" y="2808066"/>
            <a:ext cx="1955305" cy="181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74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2527A9-E2C7-D84D-9A6B-F8F633B63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 dirty="0">
                <a:solidFill>
                  <a:srgbClr val="FFFFFF"/>
                </a:solidFill>
              </a:rPr>
              <a:t>Glaucoma: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Progressive Optic Neuropathy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EE281-765E-9743-9561-05A6EDE1E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dirty="0"/>
              <a:t>IOP is </a:t>
            </a:r>
            <a:r>
              <a:rPr lang="en-US" b="1" dirty="0"/>
              <a:t>still</a:t>
            </a:r>
            <a:r>
              <a:rPr lang="en-US" dirty="0"/>
              <a:t> the the only modifiable risk factor </a:t>
            </a:r>
          </a:p>
          <a:p>
            <a:r>
              <a:rPr lang="en-US" dirty="0"/>
              <a:t>Clinical studies have demonstrated that lowering IOP = slows disease progression</a:t>
            </a:r>
          </a:p>
          <a:p>
            <a:r>
              <a:rPr lang="en-US" dirty="0"/>
              <a:t>We treat and lower both elevated IOP as well as normal IOP IF there is progression of optic nerve damage </a:t>
            </a:r>
          </a:p>
          <a:p>
            <a:r>
              <a:rPr lang="en-US" dirty="0"/>
              <a:t>It is well known that glaucoma progresses despite well managed IOP</a:t>
            </a:r>
            <a:r>
              <a:rPr lang="en-US" baseline="30000" dirty="0"/>
              <a:t>1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A58A1A-5000-0543-B5E2-9B184D20F74C}"/>
              </a:ext>
            </a:extLst>
          </p:cNvPr>
          <p:cNvSpPr txBox="1"/>
          <p:nvPr/>
        </p:nvSpPr>
        <p:spPr>
          <a:xfrm>
            <a:off x="5165766" y="6157431"/>
            <a:ext cx="3850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</a:t>
            </a:r>
            <a:r>
              <a:rPr lang="en-US" dirty="0" err="1"/>
              <a:t>Heijl</a:t>
            </a:r>
            <a:r>
              <a:rPr lang="en-US" dirty="0"/>
              <a:t> et al. </a:t>
            </a:r>
            <a:r>
              <a:rPr lang="en-US" i="1" dirty="0"/>
              <a:t>Arch Ophthalmology </a:t>
            </a:r>
            <a:r>
              <a:rPr lang="en-US" dirty="0"/>
              <a:t>2002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D78C605B-4E70-AA4E-9F14-0B4276822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020" y="4439212"/>
            <a:ext cx="3615776" cy="205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454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2527A9-E2C7-D84D-9A6B-F8F633B63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971551"/>
            <a:ext cx="3201366" cy="3086100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sz="4000" b="1" dirty="0">
                <a:solidFill>
                  <a:srgbClr val="FFFFFF"/>
                </a:solidFill>
              </a:rPr>
              <a:t>IOP Fluctuation: 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Isolated in office IOP may no longer be sufficient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E91A67D-585C-5D4E-838A-219B42BE514C}"/>
              </a:ext>
            </a:extLst>
          </p:cNvPr>
          <p:cNvSpPr txBox="1">
            <a:spLocks/>
          </p:cNvSpPr>
          <p:nvPr/>
        </p:nvSpPr>
        <p:spPr>
          <a:xfrm>
            <a:off x="4319198" y="358107"/>
            <a:ext cx="6420495" cy="5402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IOP has diurnal and nocturnal variability and fluctuations </a:t>
            </a:r>
          </a:p>
          <a:p>
            <a:pPr lvl="1"/>
            <a:r>
              <a:rPr lang="en-US" dirty="0"/>
              <a:t>Varies with positioning (supine), sleep, cortisol levels, Nitric oxide, and exercise (yoga)</a:t>
            </a:r>
            <a:endParaRPr lang="en-US" baseline="30000" dirty="0"/>
          </a:p>
          <a:p>
            <a:r>
              <a:rPr lang="en-US" sz="2400" dirty="0"/>
              <a:t>IOP has been limited to a single time point in office during the day </a:t>
            </a:r>
          </a:p>
          <a:p>
            <a:pPr lvl="1"/>
            <a:r>
              <a:rPr lang="en-US" dirty="0"/>
              <a:t>IOP measured over a couple of seconds (31,536,000 seconds in a year)</a:t>
            </a:r>
          </a:p>
          <a:p>
            <a:r>
              <a:rPr lang="en-US" sz="2400" dirty="0"/>
              <a:t>Various devices have been developed to try to capture IOP variability</a:t>
            </a:r>
          </a:p>
          <a:p>
            <a:pPr lvl="1"/>
            <a:r>
              <a:rPr lang="en-US" dirty="0"/>
              <a:t>Trigger Fish Contact lens (FDA). </a:t>
            </a:r>
          </a:p>
          <a:p>
            <a:pPr lvl="1"/>
            <a:r>
              <a:rPr lang="en-US" dirty="0" err="1"/>
              <a:t>Implandata</a:t>
            </a:r>
            <a:r>
              <a:rPr lang="en-US" dirty="0"/>
              <a:t> introduced the first implantable continuous monitoring device: the </a:t>
            </a:r>
            <a:r>
              <a:rPr lang="en-US" dirty="0" err="1"/>
              <a:t>Eyemate</a:t>
            </a:r>
            <a:r>
              <a:rPr lang="en-US" dirty="0"/>
              <a:t> </a:t>
            </a:r>
            <a:endParaRPr lang="en-US" b="1" dirty="0"/>
          </a:p>
          <a:p>
            <a:pPr lvl="2"/>
            <a:r>
              <a:rPr lang="en-US" sz="2400" dirty="0"/>
              <a:t>Permanent and not FDA cleared </a:t>
            </a:r>
          </a:p>
          <a:p>
            <a:pPr lvl="1"/>
            <a:r>
              <a:rPr lang="en-US" b="1" dirty="0"/>
              <a:t>iCare Home (patient access – easy use and FDA cleared)</a:t>
            </a:r>
          </a:p>
          <a:p>
            <a:pPr lvl="1"/>
            <a:endParaRPr lang="en-US" sz="2000" dirty="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058BE03C-F385-724B-955C-ACA4384AC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020" y="4439212"/>
            <a:ext cx="3615776" cy="205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210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9A6FCE-D47F-A34F-B3D1-B625A224D4B8}"/>
              </a:ext>
            </a:extLst>
          </p:cNvPr>
          <p:cNvSpPr txBox="1"/>
          <p:nvPr/>
        </p:nvSpPr>
        <p:spPr>
          <a:xfrm>
            <a:off x="7129464" y="528638"/>
            <a:ext cx="4519842" cy="58150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400" dirty="0"/>
              <a:t>In 2017 - FDA cleared a home device: iCare Home Tonometry </a:t>
            </a:r>
          </a:p>
          <a:p>
            <a:pPr lvl="1"/>
            <a:r>
              <a:rPr lang="en-US" sz="2400" dirty="0"/>
              <a:t>“</a:t>
            </a:r>
            <a:r>
              <a:rPr lang="en-US" sz="2400" i="1" dirty="0"/>
              <a:t>Prescription device intended as an adjunct to routine clinical monitoring of IOP of adult patients</a:t>
            </a:r>
            <a:r>
              <a:rPr lang="en-US" sz="2400" dirty="0"/>
              <a:t>”</a:t>
            </a:r>
            <a:r>
              <a:rPr lang="en-US" sz="2400" baseline="30000" dirty="0"/>
              <a:t>1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Currently only available for purchase, about $2500/ device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Do patients need to own the device?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1. FDA 510K approval 2017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2050" name="Picture 2" descr="Figure 1. Diagram of an iCare Home (iCare Finland Oy).">
            <a:extLst>
              <a:ext uri="{FF2B5EF4-FFF2-40B4-BE49-F238E27FC236}">
                <a16:creationId xmlns:a16="http://schemas.microsoft.com/office/drawing/2014/main" id="{CB1B7413-506E-5548-8C31-B72C55ED68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59" y="528639"/>
            <a:ext cx="5904453" cy="559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15DB5C-D2E9-3A4F-A4BA-CA3A4E7471DE}"/>
              </a:ext>
            </a:extLst>
          </p:cNvPr>
          <p:cNvSpPr/>
          <p:nvPr/>
        </p:nvSpPr>
        <p:spPr>
          <a:xfrm>
            <a:off x="419924" y="6287757"/>
            <a:ext cx="5837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3333"/>
                </a:solidFill>
                <a:latin typeface="Helvetica Neue" panose="02000503000000020004" pitchFamily="2" charset="0"/>
              </a:rPr>
              <a:t>Figure 1. Diagram of an iCare Home (iCare Finland Oy).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738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922EDB-0985-6A4B-AB63-DC3735C0B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2970733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iCare Home detection ability: identify  IOP spikes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42C83-2582-104A-BB5B-20CE48970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695" y="649480"/>
            <a:ext cx="3786473" cy="5546047"/>
          </a:xfrm>
        </p:spPr>
        <p:txBody>
          <a:bodyPr anchor="ctr">
            <a:normAutofit/>
          </a:bodyPr>
          <a:lstStyle/>
          <a:p>
            <a:r>
              <a:rPr lang="en-US" dirty="0"/>
              <a:t>We have come to accept and use rebound iCare </a:t>
            </a:r>
            <a:r>
              <a:rPr lang="en-US" dirty="0" err="1"/>
              <a:t>Tonometers</a:t>
            </a:r>
            <a:r>
              <a:rPr lang="en-US" dirty="0"/>
              <a:t> in our offices</a:t>
            </a:r>
          </a:p>
          <a:p>
            <a:pPr lvl="1"/>
            <a:r>
              <a:rPr lang="en-US" sz="2800" dirty="0"/>
              <a:t>Validated IOP method with good reliability</a:t>
            </a:r>
          </a:p>
          <a:p>
            <a:pPr lvl="1"/>
            <a:r>
              <a:rPr lang="en-US" sz="2800" dirty="0"/>
              <a:t>Good approximation with Goldmann Applanation Tonometry (GAT)</a:t>
            </a:r>
            <a:r>
              <a:rPr lang="en-US" sz="2800" baseline="30000" dirty="0"/>
              <a:t>1</a:t>
            </a:r>
            <a:endParaRPr lang="en-US" sz="2800" dirty="0"/>
          </a:p>
          <a:p>
            <a:pPr lvl="1"/>
            <a:endParaRPr lang="en-US" sz="19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4D34A60-80A2-5947-852D-129CEBFA0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198" y="4581029"/>
            <a:ext cx="3615776" cy="205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6DCB72-6E46-C343-9BF9-CE1E51FD9D3D}"/>
              </a:ext>
            </a:extLst>
          </p:cNvPr>
          <p:cNvSpPr/>
          <p:nvPr/>
        </p:nvSpPr>
        <p:spPr>
          <a:xfrm>
            <a:off x="8432301" y="1354350"/>
            <a:ext cx="3100388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iCare Home has similar IOP measurements as office based tonometry</a:t>
            </a:r>
            <a:r>
              <a:rPr lang="en-US" sz="2800" baseline="30000" dirty="0"/>
              <a:t>2</a:t>
            </a:r>
          </a:p>
          <a:p>
            <a:endParaRPr lang="en-US" sz="2800" baseline="30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993288-4C68-A743-8498-37034F65816C}"/>
              </a:ext>
            </a:extLst>
          </p:cNvPr>
          <p:cNvSpPr/>
          <p:nvPr/>
        </p:nvSpPr>
        <p:spPr>
          <a:xfrm>
            <a:off x="8017964" y="5242727"/>
            <a:ext cx="3929062" cy="116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1. </a:t>
            </a:r>
            <a:r>
              <a:rPr lang="en-US" dirty="0" err="1"/>
              <a:t>Badakere</a:t>
            </a:r>
            <a:r>
              <a:rPr lang="en-US" dirty="0"/>
              <a:t> et al. Ophthalmology Glaucoma, 2020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2. Tatham et al. Ophthalmology Glaucoma, 2020</a:t>
            </a:r>
          </a:p>
        </p:txBody>
      </p:sp>
    </p:spTree>
    <p:extLst>
      <p:ext uri="{BB962C8B-B14F-4D97-AF65-F5344CB8AC3E}">
        <p14:creationId xmlns:p14="http://schemas.microsoft.com/office/powerpoint/2010/main" val="2966546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id="{5341D4B7-8A53-4C37-8E33-372EAB5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2434" y="253548"/>
            <a:ext cx="5608934" cy="6102802"/>
          </a:xfrm>
          <a:prstGeom prst="rect">
            <a:avLst/>
          </a:prstGeom>
          <a:solidFill>
            <a:srgbClr val="AFABA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922C7-71DE-D649-9A2D-AD212A36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435" y="420017"/>
            <a:ext cx="5446718" cy="5769864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Two </a:t>
            </a:r>
            <a:r>
              <a:rPr lang="en-US" sz="3600" dirty="0"/>
              <a:t>cases of “controlled” glaucoma patients.</a:t>
            </a:r>
            <a:br>
              <a:rPr lang="en-US" sz="3600" dirty="0"/>
            </a:br>
            <a:br>
              <a:rPr lang="en-US" sz="3600" dirty="0"/>
            </a:br>
            <a:r>
              <a:rPr lang="en-US" sz="3600" b="1" dirty="0"/>
              <a:t>Case 1 </a:t>
            </a:r>
            <a:r>
              <a:rPr lang="en-US" sz="3600" dirty="0"/>
              <a:t>– 72 </a:t>
            </a:r>
            <a:r>
              <a:rPr lang="en-US" sz="3600" dirty="0" err="1"/>
              <a:t>yr</a:t>
            </a:r>
            <a:r>
              <a:rPr lang="en-US" sz="3600" dirty="0"/>
              <a:t> old surgeon with Glaucoma, </a:t>
            </a:r>
            <a:br>
              <a:rPr lang="en-US" sz="3600" dirty="0"/>
            </a:br>
            <a:r>
              <a:rPr lang="en-US" sz="3600" dirty="0"/>
              <a:t>IOP on average mid teens during the day, spikes to 43 mmHg OS and 28 mmHg OD at night (Rojas et al.) 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B630B15B-CFE8-4FE5-8F6E-666207C94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102802"/>
          </a:xfrm>
          <a:prstGeom prst="rect">
            <a:avLst/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2B51AAA3-DDFE-48DE-AF38-BE32846EC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848" y="420017"/>
            <a:ext cx="5532146" cy="5769864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2049" name="Picture 1" descr="page2image1426580704">
            <a:extLst>
              <a:ext uri="{FF2B5EF4-FFF2-40B4-BE49-F238E27FC236}">
                <a16:creationId xmlns:a16="http://schemas.microsoft.com/office/drawing/2014/main" id="{4CFEC6D9-9D6E-5044-93EE-FBD780573A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" r="-2" b="-2"/>
          <a:stretch/>
        </p:blipFill>
        <p:spPr bwMode="auto">
          <a:xfrm>
            <a:off x="725707" y="740057"/>
            <a:ext cx="4886429" cy="512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42BD90-C846-FC47-B158-8E32842EB7EE}"/>
              </a:ext>
            </a:extLst>
          </p:cNvPr>
          <p:cNvSpPr txBox="1"/>
          <p:nvPr/>
        </p:nvSpPr>
        <p:spPr>
          <a:xfrm>
            <a:off x="630488" y="6437983"/>
            <a:ext cx="5132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Rojas et al, Ophthalmology Glaucoma, Sept/Oct 2020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0FA30503-F7D8-324B-822A-69FCAF74F187}"/>
              </a:ext>
            </a:extLst>
          </p:cNvPr>
          <p:cNvSpPr/>
          <p:nvPr/>
        </p:nvSpPr>
        <p:spPr>
          <a:xfrm>
            <a:off x="277157" y="1094874"/>
            <a:ext cx="572670" cy="37297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60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922EDB-0985-6A4B-AB63-DC3735C0B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2968199"/>
          </a:xfrm>
        </p:spPr>
        <p:txBody>
          <a:bodyPr anchor="b">
            <a:normAutofit/>
          </a:bodyPr>
          <a:lstStyle/>
          <a:p>
            <a:pPr algn="r"/>
            <a:r>
              <a:rPr lang="en-US" sz="3100" dirty="0">
                <a:solidFill>
                  <a:srgbClr val="FFFFFF"/>
                </a:solidFill>
              </a:rPr>
              <a:t>Case  #2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42C83-2582-104A-BB5B-20CE48970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5719561" cy="5546047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en-US" sz="2800" b="1" dirty="0"/>
              <a:t>Case 2 (Utah).</a:t>
            </a:r>
          </a:p>
          <a:p>
            <a:pPr marL="457200" lvl="1" indent="0">
              <a:buNone/>
            </a:pPr>
            <a:r>
              <a:rPr lang="en-US" sz="2800" dirty="0"/>
              <a:t>67 </a:t>
            </a:r>
            <a:r>
              <a:rPr lang="en-US" sz="2800" dirty="0" err="1"/>
              <a:t>yo</a:t>
            </a:r>
            <a:r>
              <a:rPr lang="en-US" sz="2800" dirty="0"/>
              <a:t> male suffered from “controlled” normal tension glaucoma for years, IOP on average 12-14  mmHg in the office OU, on maximum medical therapy </a:t>
            </a:r>
          </a:p>
          <a:p>
            <a:pPr lvl="1"/>
            <a:r>
              <a:rPr lang="en-US" sz="2800" dirty="0"/>
              <a:t>BCVA 20/20, VF loss into fixation</a:t>
            </a:r>
          </a:p>
          <a:p>
            <a:pPr lvl="1"/>
            <a:r>
              <a:rPr lang="en-US" sz="2800" dirty="0"/>
              <a:t>With the iCare, we learned his IOP was spiking into high 20s at night</a:t>
            </a:r>
          </a:p>
          <a:p>
            <a:pPr lvl="1"/>
            <a:r>
              <a:rPr lang="en-US" sz="2800" dirty="0"/>
              <a:t>Result – Surgery </a:t>
            </a:r>
          </a:p>
          <a:p>
            <a:pPr lvl="1"/>
            <a:r>
              <a:rPr lang="en-US" sz="2800" dirty="0"/>
              <a:t>Question – how long did we all believe he was controlled ?</a:t>
            </a:r>
          </a:p>
          <a:p>
            <a:pPr lvl="1"/>
            <a:endParaRPr lang="en-US" sz="11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4D34A60-80A2-5947-852D-129CEBFA0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020" y="4356011"/>
            <a:ext cx="3615776" cy="205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870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E1770A-F456-764E-9976-5E8259B95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6"/>
            <a:ext cx="3201366" cy="2170632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Patient Testimonial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Peter Farina PhD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5C6D6-4B07-EB49-B353-0518E9109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581" y="331236"/>
            <a:ext cx="6148491" cy="5703804"/>
          </a:xfrm>
        </p:spPr>
        <p:txBody>
          <a:bodyPr anchor="ctr">
            <a:normAutofit/>
          </a:bodyPr>
          <a:lstStyle/>
          <a:p>
            <a:r>
              <a:rPr lang="en-US" sz="3200" dirty="0"/>
              <a:t>We offer a solution that enables  patients to better manage their vision threatening disease </a:t>
            </a:r>
          </a:p>
          <a:p>
            <a:pPr lvl="1"/>
            <a:r>
              <a:rPr lang="en-US" dirty="0"/>
              <a:t>In the comfort of their home</a:t>
            </a:r>
          </a:p>
          <a:p>
            <a:pPr lvl="1"/>
            <a:r>
              <a:rPr lang="en-US" dirty="0"/>
              <a:t>With the ability to detect IOP spikes that would otherwise go undetected </a:t>
            </a:r>
          </a:p>
          <a:p>
            <a:r>
              <a:rPr lang="en-US" dirty="0"/>
              <a:t>Large unmet need – no competition for sales and or rentals in the US</a:t>
            </a:r>
          </a:p>
          <a:p>
            <a:pPr lvl="1"/>
            <a:r>
              <a:rPr lang="en-US" dirty="0"/>
              <a:t>iCare US will not sell to patients</a:t>
            </a:r>
          </a:p>
          <a:p>
            <a:pPr lvl="1"/>
            <a:endParaRPr lang="en-US" sz="2800" dirty="0"/>
          </a:p>
        </p:txBody>
      </p:sp>
      <p:pic>
        <p:nvPicPr>
          <p:cNvPr id="3073" name="Picture 1" descr="page1image290127264">
            <a:extLst>
              <a:ext uri="{FF2B5EF4-FFF2-40B4-BE49-F238E27FC236}">
                <a16:creationId xmlns:a16="http://schemas.microsoft.com/office/drawing/2014/main" id="{ACD400BC-6B17-7049-926F-3DE17E192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5" y="3439138"/>
            <a:ext cx="27813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047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755</Words>
  <Application>Microsoft Macintosh PowerPoint</Application>
  <PresentationFormat>Widescreen</PresentationFormat>
  <Paragraphs>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Helvetica Neue</vt:lpstr>
      <vt:lpstr>Office Theme</vt:lpstr>
      <vt:lpstr>At Home IOP Monitoring  iCare Home  March 9, 2021 </vt:lpstr>
      <vt:lpstr>Why we started MyEyes </vt:lpstr>
      <vt:lpstr>Glaucoma: Progressive Optic Neuropathy  </vt:lpstr>
      <vt:lpstr>IOP Fluctuation:  Isolated in office IOP may no longer be sufficient </vt:lpstr>
      <vt:lpstr>PowerPoint Presentation</vt:lpstr>
      <vt:lpstr>iCare Home detection ability: identify  IOP spikes </vt:lpstr>
      <vt:lpstr>  Two cases of “controlled” glaucoma patients.  Case 1 – 72 yr old surgeon with Glaucoma,  IOP on average mid teens during the day, spikes to 43 mmHg OS and 28 mmHg OD at night (Rojas et al.) </vt:lpstr>
      <vt:lpstr>Case  #2 </vt:lpstr>
      <vt:lpstr>Patient Testimonial Peter Farina PhD </vt:lpstr>
      <vt:lpstr>Telemedicine </vt:lpstr>
      <vt:lpstr>MyEYES.net  all the necessary information on the website   info@myeyes.net</vt:lpstr>
      <vt:lpstr>Our Ask!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IOP fluctuation: Isolated in office IOP may no longer be sufficient </dc:title>
  <dc:creator>Barbara Wirostko</dc:creator>
  <cp:lastModifiedBy>Barbara Wirostko</cp:lastModifiedBy>
  <cp:revision>23</cp:revision>
  <dcterms:created xsi:type="dcterms:W3CDTF">2021-01-10T23:40:42Z</dcterms:created>
  <dcterms:modified xsi:type="dcterms:W3CDTF">2021-08-09T02:00:59Z</dcterms:modified>
</cp:coreProperties>
</file>